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1271" autoAdjust="0"/>
  </p:normalViewPr>
  <p:slideViewPr>
    <p:cSldViewPr snapToGrid="0">
      <p:cViewPr varScale="1">
        <p:scale>
          <a:sx n="52" d="100"/>
          <a:sy n="52" d="100"/>
        </p:scale>
        <p:origin x="14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FCBE2-305A-4C6F-9DF5-00842EDD7641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28F31-BBB8-4CF1-A8AB-7EEF6956EA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810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Les différentes activités de modélisation demandées par les programmes ne suivent pas toujours le même schéma,</a:t>
            </a:r>
          </a:p>
          <a:p>
            <a:r>
              <a:rPr lang="fr-FR" dirty="0"/>
              <a:t>Exemple lorsque l’objectif représenter et exploiter la caractéristique d’un dipôle on fait l’inverse.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328F31-BBB8-4CF1-A8AB-7EEF6956EA2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562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De part sa formule de calcul (écart par rapport à la moyenne des mesures), le coefficient r² n’est pas un facteur fiable pour la validation d’un modèle. L’œil est la meilleure méthode pour choisir le modèle.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328F31-BBB8-4CF1-A8AB-7EEF6956EA2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439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POur</a:t>
            </a:r>
            <a:r>
              <a:rPr lang="fr-FR" dirty="0"/>
              <a:t> faire cette simulation j’ai du prendre 1 mm comme incertitude sur OA et OA’ ce qui parait peu réaliste au regard de la profondeur de champ, L’incertitude était la demi largeur de l’intervalle.</a:t>
            </a:r>
          </a:p>
          <a:p>
            <a:r>
              <a:rPr lang="fr-FR" dirty="0" err="1"/>
              <a:t>POur</a:t>
            </a:r>
            <a:r>
              <a:rPr lang="fr-FR" dirty="0"/>
              <a:t> le calcul de chi Voir paragraphe 1,3, du document d’aide sur la modélisation dans REGRESSI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328F31-BBB8-4CF1-A8AB-7EEF6956EA2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2758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 logiciel trace les ellipses d’axes 2u(x) et 2u(y) le modèle doit passer par toutes les ellipse, </a:t>
            </a:r>
          </a:p>
          <a:p>
            <a:r>
              <a:rPr lang="fr-FR" dirty="0"/>
              <a:t>L’usage de ce coefficient n’est pas simple du tout.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328F31-BBB8-4CF1-A8AB-7EEF6956EA2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586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6285AB-6278-432F-94BB-7708A8A1E8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208BDC5-A8A9-43F4-99AD-36D59A6A2A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27015E-3162-4950-9EDF-1D3881189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823F-C252-4D77-ADE7-BBE48F1CAC6B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B10A4F-339B-457B-A7F5-A8E6DA127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0B76EC-5748-48FA-B95B-E2F692F56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B2A4-6253-4F6B-9AD3-D789372094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00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C2B55D-B852-40CF-ADD0-AFB3999B5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B268B98-4981-49EB-BE1C-C1DE3B3BC9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25D95D-622B-4EA7-B2F5-EC8B35342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823F-C252-4D77-ADE7-BBE48F1CAC6B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D7D2F6-000B-478E-BBD2-2636D3D75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9CC32E-027D-47D6-9872-8476653F4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B2A4-6253-4F6B-9AD3-D789372094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61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43CAC8E-660E-41FE-9969-0E23C0398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F480942-7122-4762-B77E-A6DEB52E21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D15FF0-DA0B-42FE-8867-1BD58D991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823F-C252-4D77-ADE7-BBE48F1CAC6B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47E9BF-AAD1-4833-8353-717E78064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DF4436-7495-49B0-B279-0624AB71E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B2A4-6253-4F6B-9AD3-D789372094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144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50DA59-60E4-4D40-8141-4CD18BE6D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818E95-2814-4FA9-8CE0-7F46A421D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18C10A-90EE-4C7A-AAEB-61FEED19A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823F-C252-4D77-ADE7-BBE48F1CAC6B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3A70A1-72D8-43CC-ADB1-F735C7D5A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77E5FA-8FF5-4392-B5E2-0C3A65342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B2A4-6253-4F6B-9AD3-D789372094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56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60F4DE-FE0E-4500-A8BB-670E63117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6021A3-40D0-413D-910A-F658462A0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1AA093-4614-4AC5-946A-0B7EDFFDC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823F-C252-4D77-ADE7-BBE48F1CAC6B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977F12-9B3D-4E43-B173-31C25D4A8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45BD9B-8304-4398-8365-31F0C1F31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B2A4-6253-4F6B-9AD3-D789372094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75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904877-E73A-4478-B369-7A4221234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CDA30-ED71-40B7-A80E-55A959094A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D015E12-45CD-49C2-8DA9-4B7F0B753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A7FECC-44ED-4F51-A4D1-6A79B9068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823F-C252-4D77-ADE7-BBE48F1CAC6B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16C6AC-7421-4524-B8E8-A6F2D48B6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D503F2E-E335-4CF9-B40A-902127290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B2A4-6253-4F6B-9AD3-D789372094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89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412B8E-64FA-4A09-8B3F-3C0206B7B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152850-D386-4FE7-BF2E-8DD4E28BD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26D01B6-E5E6-4DC6-AACE-211CAD6259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998D50E-98C7-4219-A6F4-B19E8C1DF1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08FF566-9329-4AB4-8E65-2CA09D0E31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98AA278-A61B-4C14-95A0-37F330009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823F-C252-4D77-ADE7-BBE48F1CAC6B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C0BBC97-DD64-4C4D-B11A-9DD082AA4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0C74768-ABAF-4873-B53E-A1960E496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B2A4-6253-4F6B-9AD3-D789372094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8196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95349D-AC74-4B2C-A4D7-CE9D83A9D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F266CBB-64EF-4C1E-8F23-5FEDFAE00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823F-C252-4D77-ADE7-BBE48F1CAC6B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96F7308-193C-4D4A-97C6-1B0494459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56DBED9-E0F8-4BED-8174-40948F082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B2A4-6253-4F6B-9AD3-D789372094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97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9C071D3-03A2-4F15-AAC9-1963165E3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823F-C252-4D77-ADE7-BBE48F1CAC6B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B36659D-70F2-4E6C-BA3D-27010D93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EDFEF97-06AC-4003-B906-8FA4A4EFB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B2A4-6253-4F6B-9AD3-D789372094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83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4CB073-8FEC-496C-8882-5E4D82AED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B64085-7D15-44A4-92B4-155EBC460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1E9D9EA-6696-4BD0-805D-C41D135D1C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2035D41-87AA-4F85-85D8-626D843CD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823F-C252-4D77-ADE7-BBE48F1CAC6B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312112-DF67-4506-BEC8-E3599C8C3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106158-381B-4195-9EA8-107266DC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B2A4-6253-4F6B-9AD3-D789372094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658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C37FE2-ABBA-45F3-9199-DFF44AD29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56D30B0-D1F4-415C-8A48-4FC1358D47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D7437EC-5FD5-4E0B-B70B-ADD9A59C8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D06887-2BFB-45E4-8625-109E990F7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823F-C252-4D77-ADE7-BBE48F1CAC6B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403AF6-11BA-4791-82EF-48E2D55B8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C0FE364-9FF1-462B-AF02-C0387AFDD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B2A4-6253-4F6B-9AD3-D789372094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6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3526AD8-D45B-42DA-9F9D-B29ED577E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8A8177-273C-4A36-97E0-CBE820206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525291-4624-412A-924C-1B96317F74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6823F-C252-4D77-ADE7-BBE48F1CAC6B}" type="datetimeFigureOut">
              <a:rPr lang="fr-FR" smtClean="0"/>
              <a:t>11/11/2019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C52536-A7F4-49F9-87E9-01892B680A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E5AF9C-051C-4E06-852D-756E2D37D3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BB2A4-6253-4F6B-9AD3-D789372094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4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ache.media.eduscol.education.fr/file/Physique-chimie/40/2/RA19_Lycee_GT_2-1-T_PHYCHI_modelisation-competences-demarche-scientifique_1171402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707227-EDF1-417F-8683-5AD74F6EB0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Activité 1</a:t>
            </a:r>
            <a:r>
              <a:rPr lang="fr-FR" baseline="30000" dirty="0"/>
              <a:t>ère</a:t>
            </a:r>
            <a:r>
              <a:rPr lang="fr-FR" dirty="0"/>
              <a:t> Spécialité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6224FAD-A3F1-4152-BBA1-DD9DA6809A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Tester la relation de conjugaison</a:t>
            </a:r>
          </a:p>
        </p:txBody>
      </p:sp>
    </p:spTree>
    <p:extLst>
      <p:ext uri="{BB962C8B-B14F-4D97-AF65-F5344CB8AC3E}">
        <p14:creationId xmlns:p14="http://schemas.microsoft.com/office/powerpoint/2010/main" val="724834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703E9C-FB10-4BBC-B305-22496EA34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57448D-603F-4353-837E-377D105D6D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En activant utilisation des incertitude ( </a:t>
            </a:r>
            <a:r>
              <a:rPr lang="fr-FR" dirty="0">
                <a:sym typeface="Symbol" panose="05050102010706020507" pitchFamily="18" charset="2"/>
              </a:rPr>
              <a:t>²) dans le menu option/calcul et graphique afficher les ellipses</a:t>
            </a:r>
          </a:p>
          <a:p>
            <a:r>
              <a:rPr lang="fr-FR" dirty="0">
                <a:sym typeface="Symbol" panose="05050102010706020507" pitchFamily="18" charset="2"/>
              </a:rPr>
              <a:t>² est le coefficient de Pearson</a:t>
            </a:r>
          </a:p>
          <a:p>
            <a:r>
              <a:rPr lang="fr-FR" dirty="0">
                <a:sym typeface="Symbol" panose="05050102010706020507" pitchFamily="18" charset="2"/>
              </a:rPr>
              <a:t>Lors de la modélisation REGRESSI affiche le paramètre réduit ²/(</a:t>
            </a:r>
            <a:r>
              <a:rPr lang="fr-FR" dirty="0" err="1">
                <a:sym typeface="Symbol" panose="05050102010706020507" pitchFamily="18" charset="2"/>
              </a:rPr>
              <a:t>N</a:t>
            </a:r>
            <a:r>
              <a:rPr lang="fr-FR" baseline="-25000" dirty="0" err="1">
                <a:sym typeface="Symbol" panose="05050102010706020507" pitchFamily="18" charset="2"/>
              </a:rPr>
              <a:t>mesures</a:t>
            </a:r>
            <a:r>
              <a:rPr lang="fr-FR" dirty="0">
                <a:sym typeface="Symbol" panose="05050102010706020507" pitchFamily="18" charset="2"/>
              </a:rPr>
              <a:t>- </a:t>
            </a:r>
            <a:r>
              <a:rPr lang="fr-FR" dirty="0" err="1">
                <a:sym typeface="Symbol" panose="05050102010706020507" pitchFamily="18" charset="2"/>
              </a:rPr>
              <a:t>P</a:t>
            </a:r>
            <a:r>
              <a:rPr lang="fr-FR" baseline="-25000" dirty="0" err="1">
                <a:sym typeface="Symbol" panose="05050102010706020507" pitchFamily="18" charset="2"/>
              </a:rPr>
              <a:t>paramètres</a:t>
            </a:r>
            <a:r>
              <a:rPr lang="fr-FR" dirty="0">
                <a:sym typeface="Symbol" panose="05050102010706020507" pitchFamily="18" charset="2"/>
              </a:rPr>
              <a:t>)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23827EBA-5CE8-4599-839D-D6C18990D39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839761" y="1708555"/>
            <a:ext cx="4514039" cy="1720445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B4CDC2AF-022C-408F-9CCA-78DC774E2C17}"/>
              </a:ext>
            </a:extLst>
          </p:cNvPr>
          <p:cNvSpPr txBox="1"/>
          <p:nvPr/>
        </p:nvSpPr>
        <p:spPr>
          <a:xfrm>
            <a:off x="7053943" y="4273420"/>
            <a:ext cx="429985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ym typeface="Symbol" panose="05050102010706020507" pitchFamily="18" charset="2"/>
              </a:rPr>
              <a:t>La valeur du paramètre réduit doit être proche de 1, sinon cela signifie que les incertitudes types ont été sous ou </a:t>
            </a:r>
            <a:r>
              <a:rPr lang="fr-FR" sz="2400" dirty="0" err="1">
                <a:sym typeface="Symbol" panose="05050102010706020507" pitchFamily="18" charset="2"/>
              </a:rPr>
              <a:t>sur-évaluées</a:t>
            </a:r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5476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C67917-22A6-4D70-8C1B-CAD4E762C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02060E-FE1A-4451-A6D8-6095E22C4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6375" y="1795172"/>
            <a:ext cx="4038457" cy="4351338"/>
          </a:xfrm>
        </p:spPr>
        <p:txBody>
          <a:bodyPr/>
          <a:lstStyle/>
          <a:p>
            <a:r>
              <a:rPr lang="fr-FR" dirty="0"/>
              <a:t>Ici le paramètre réduit est de 0,07 pour des incertitudes types de 5mm, ce n’est donc pas satisfaisant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39FC889-65DC-4F97-B163-45207450D0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68" y="2240821"/>
            <a:ext cx="7559207" cy="425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548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C9C603-F961-49E4-A678-A700181FAB4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/>
              <a:t>Validation collective: méthode à privilégier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3B216367-01E4-4EF8-AA22-1770109AD6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Tx/>
                  <a:buChar char="-"/>
                </a:pPr>
                <a:r>
                  <a:rPr lang="fr-FR" sz="3600" dirty="0"/>
                  <a:t>recueillir les valeurs de tous les coefficients directeurs et des ordonnées à l’origine, faire leur moyenne et calculer leur écart-type, puis les incertitudes types,</a:t>
                </a:r>
              </a:p>
              <a:p>
                <a:pPr>
                  <a:buFontTx/>
                  <a:buChar char="-"/>
                </a:pPr>
                <a:r>
                  <a:rPr lang="fr-FR" sz="3600" dirty="0"/>
                  <a:t>u(a) = </a:t>
                </a:r>
                <a:r>
                  <a:rPr lang="fr-FR" sz="3600" dirty="0" err="1"/>
                  <a:t>S</a:t>
                </a:r>
                <a:r>
                  <a:rPr lang="fr-FR" sz="3600" baseline="-25000" dirty="0" err="1"/>
                  <a:t>exp</a:t>
                </a:r>
                <a:r>
                  <a:rPr lang="fr-FR" sz="3600" dirty="0"/>
                  <a:t>/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sz="36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rad>
                  </m:oMath>
                </a14:m>
                <a:r>
                  <a:rPr lang="fr-FR" sz="3600" dirty="0"/>
                  <a:t>     u(b) = S</a:t>
                </a:r>
                <a:r>
                  <a:rPr lang="fr-FR" sz="3600" baseline="-25000" dirty="0" err="1"/>
                  <a:t>exp</a:t>
                </a:r>
                <a:r>
                  <a:rPr lang="fr-FR" sz="3600" dirty="0"/>
                  <a:t>/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sz="36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rad>
                  </m:oMath>
                </a14:m>
                <a:r>
                  <a:rPr lang="fr-FR" sz="3600" dirty="0"/>
                  <a:t> </a:t>
                </a:r>
              </a:p>
              <a:p>
                <a:pPr>
                  <a:buFontTx/>
                  <a:buChar char="-"/>
                </a:pPr>
                <a:r>
                  <a:rPr lang="fr-FR" sz="3600" dirty="0" err="1"/>
                  <a:t>a</a:t>
                </a:r>
                <a:r>
                  <a:rPr lang="fr-FR" sz="3600" baseline="-25000" dirty="0" err="1"/>
                  <a:t>réf</a:t>
                </a:r>
                <a:r>
                  <a:rPr lang="fr-FR" sz="3600" dirty="0"/>
                  <a:t> = 1    et </a:t>
                </a:r>
                <a:r>
                  <a:rPr lang="fr-FR" sz="3600" dirty="0" err="1"/>
                  <a:t>b</a:t>
                </a:r>
                <a:r>
                  <a:rPr lang="fr-FR" sz="3600" baseline="-25000" dirty="0" err="1"/>
                  <a:t>réf</a:t>
                </a:r>
                <a:r>
                  <a:rPr lang="fr-FR" sz="3600" dirty="0"/>
                  <a:t> = </a:t>
                </a:r>
                <a:r>
                  <a:rPr lang="fr-FR" sz="3600" dirty="0" err="1"/>
                  <a:t>v</a:t>
                </a:r>
                <a:r>
                  <a:rPr lang="fr-FR" sz="3600" baseline="-25000" dirty="0" err="1"/>
                  <a:t>lentille</a:t>
                </a:r>
                <a:r>
                  <a:rPr lang="fr-FR" sz="3600" dirty="0"/>
                  <a:t>  vérifier ensuite que les deux valeurs se trouvent dans les intervalles :</a:t>
                </a:r>
              </a:p>
              <a:p>
                <a:pPr>
                  <a:buFontTx/>
                  <a:buChar char="-"/>
                </a:pPr>
                <a:r>
                  <a:rPr lang="fr-FR" sz="3600" dirty="0"/>
                  <a:t> [1- 2 u(a);1+ 2 u(a)] et [</a:t>
                </a:r>
                <a:r>
                  <a:rPr lang="fr-FR" sz="3600" dirty="0" err="1"/>
                  <a:t>v</a:t>
                </a:r>
                <a:r>
                  <a:rPr lang="fr-FR" sz="3600" baseline="-25000" dirty="0" err="1"/>
                  <a:t>lentille</a:t>
                </a:r>
                <a:r>
                  <a:rPr lang="fr-FR" sz="3600" dirty="0"/>
                  <a:t> -2u(b); </a:t>
                </a:r>
                <a:r>
                  <a:rPr lang="fr-FR" sz="3600" dirty="0" err="1"/>
                  <a:t>v</a:t>
                </a:r>
                <a:r>
                  <a:rPr lang="fr-FR" sz="3600" baseline="-25000" dirty="0" err="1"/>
                  <a:t>lentille</a:t>
                </a:r>
                <a:r>
                  <a:rPr lang="fr-FR" sz="3600" dirty="0"/>
                  <a:t>+ 2u(b) ]</a:t>
                </a:r>
              </a:p>
              <a:p>
                <a:pPr marL="0" indent="0"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3B216367-01E4-4EF8-AA22-1770109AD6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97" t="-3501" r="-12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2326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EEDBCD-D915-4C70-9379-A2386A6BE3E0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/>
              <a:t>Un document intéressant à lire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154440-06D1-4300-9F55-1EC9F127A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MODÉLISATION, UNE ACTIVITÉ ESSENTIELLE POUR TRAVAILLER LES COMPÉTENCES DE LA DÉMARCHE SCIENTIFIQUE </a:t>
            </a:r>
          </a:p>
          <a:p>
            <a:r>
              <a:rPr lang="fr-FR" dirty="0">
                <a:hlinkClick r:id="rId2"/>
              </a:rPr>
              <a:t>https://cache.media.eduscol.education.fr/file/Physique-chimie/40/2/RA19_Lycee_GT_2-1-T_PHYCHI_modelisation-competences-demarche-scientifique_1171402.pdf</a:t>
            </a:r>
            <a:endParaRPr lang="fr-FR" dirty="0"/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4239CFF-8C6C-4B10-8CC1-BCEE7FB2C2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4216" y="4001294"/>
            <a:ext cx="2647950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383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BE6C38-B204-489A-A90E-A6CC5D17E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Eléments de la démarche de modélisation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8AB5F8-94F7-45F6-97AC-5008ADAFB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• simplifier la situation initiale ; </a:t>
            </a:r>
          </a:p>
          <a:p>
            <a:pPr marL="0" indent="0">
              <a:buNone/>
            </a:pPr>
            <a:r>
              <a:rPr lang="fr-FR" dirty="0"/>
              <a:t>• établir des relations entre grandeurs ; </a:t>
            </a:r>
          </a:p>
          <a:p>
            <a:pPr marL="0" indent="0">
              <a:buNone/>
            </a:pPr>
            <a:r>
              <a:rPr lang="fr-FR" dirty="0"/>
              <a:t>• choisir un modèle adapté pour expliquer des faits ; </a:t>
            </a:r>
          </a:p>
          <a:p>
            <a:pPr marL="0" indent="0">
              <a:buNone/>
            </a:pPr>
            <a:r>
              <a:rPr lang="fr-FR" dirty="0"/>
              <a:t>• effectuer des prévisions et les confronter aux faits ; </a:t>
            </a:r>
          </a:p>
          <a:p>
            <a:pPr marL="0" indent="0">
              <a:buNone/>
            </a:pPr>
            <a:r>
              <a:rPr lang="fr-FR" dirty="0"/>
              <a:t>• recourir à une simulation pour expérimenter sur un modèle ; </a:t>
            </a:r>
          </a:p>
          <a:p>
            <a:pPr marL="0" indent="0">
              <a:buNone/>
            </a:pPr>
            <a:r>
              <a:rPr lang="fr-FR" dirty="0"/>
              <a:t>• </a:t>
            </a:r>
            <a:r>
              <a:rPr lang="fr-FR" dirty="0">
                <a:solidFill>
                  <a:srgbClr val="FF0000"/>
                </a:solidFill>
              </a:rPr>
              <a:t>choisir, concevoir et mettre en œuvre un dispositif expérimental pour tester une loi…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7541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2AB35E-BEDA-463F-9959-9A6473081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Analyse de la démarche pour cette activité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61752D73-FA4E-4CCB-9B83-C976F444AC7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22830" y="1454765"/>
            <a:ext cx="4314618" cy="437546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6B6945BC-DE83-417B-B024-89B26A86C466}"/>
              </a:ext>
            </a:extLst>
          </p:cNvPr>
          <p:cNvSpPr txBox="1"/>
          <p:nvPr/>
        </p:nvSpPr>
        <p:spPr>
          <a:xfrm>
            <a:off x="6754554" y="1716433"/>
            <a:ext cx="401216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Conséquence : </a:t>
            </a:r>
          </a:p>
          <a:p>
            <a:r>
              <a:rPr lang="fr-FR" sz="2800" dirty="0">
                <a:solidFill>
                  <a:srgbClr val="FF0000"/>
                </a:solidFill>
              </a:rPr>
              <a:t>la relation de conjugaison </a:t>
            </a:r>
          </a:p>
          <a:p>
            <a:r>
              <a:rPr lang="fr-FR" sz="2800" dirty="0">
                <a:solidFill>
                  <a:srgbClr val="FF0000"/>
                </a:solidFill>
              </a:rPr>
              <a:t>doit être donnée, les mesures algébriques explicitées, </a:t>
            </a:r>
          </a:p>
          <a:p>
            <a:endParaRPr lang="fr-FR" sz="2800" dirty="0"/>
          </a:p>
          <a:p>
            <a:r>
              <a:rPr lang="fr-FR" sz="2800" b="1" dirty="0">
                <a:solidFill>
                  <a:srgbClr val="7030A0"/>
                </a:solidFill>
              </a:rPr>
              <a:t>Pour  mémoire en seconde, seule la construction graphique est travaillée</a:t>
            </a:r>
          </a:p>
        </p:txBody>
      </p:sp>
    </p:spTree>
    <p:extLst>
      <p:ext uri="{BB962C8B-B14F-4D97-AF65-F5344CB8AC3E}">
        <p14:creationId xmlns:p14="http://schemas.microsoft.com/office/powerpoint/2010/main" val="3006827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2C34A8-3928-418E-8D35-F61C97EA1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validation d’un modèle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6712AA-2D34-46C3-915C-D24763276D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Ancien programme</a:t>
            </a:r>
          </a:p>
          <a:p>
            <a:pPr marL="0" indent="0" algn="ctr">
              <a:buNone/>
            </a:pPr>
            <a:r>
              <a:rPr lang="fr-FR" b="1" dirty="0"/>
              <a:t>Activité individuelle</a:t>
            </a:r>
          </a:p>
          <a:p>
            <a:pPr marL="0" indent="0">
              <a:buNone/>
            </a:pPr>
            <a:r>
              <a:rPr lang="fr-FR" dirty="0"/>
              <a:t>Objectif : </a:t>
            </a:r>
            <a:r>
              <a:rPr lang="fr-FR" b="1" dirty="0"/>
              <a:t>focométrie</a:t>
            </a:r>
          </a:p>
          <a:p>
            <a:pPr marL="0" indent="0">
              <a:buNone/>
            </a:pPr>
            <a:r>
              <a:rPr lang="fr-FR" dirty="0"/>
              <a:t>Chaque groupe réalise  mesures  modélise et valide le modèle:</a:t>
            </a:r>
          </a:p>
          <a:p>
            <a:pPr marL="0" indent="0">
              <a:buNone/>
            </a:pPr>
            <a:r>
              <a:rPr lang="fr-FR" dirty="0"/>
              <a:t>- calcul d’incertitude de </a:t>
            </a:r>
            <a:r>
              <a:rPr lang="fr-FR" b="1" u="sng" dirty="0"/>
              <a:t>type B</a:t>
            </a:r>
            <a:r>
              <a:rPr lang="fr-FR" dirty="0"/>
              <a:t> par REGRESSI ou  la fonction DROITEREG </a:t>
            </a:r>
            <a:r>
              <a:rPr lang="fr-FR" dirty="0" err="1"/>
              <a:t>d’excel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ED24DF-9BE6-46EF-9D07-0A6CFBA512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Nouveau programme</a:t>
            </a:r>
          </a:p>
          <a:p>
            <a:pPr marL="0" indent="0" algn="ctr">
              <a:buNone/>
            </a:pPr>
            <a:r>
              <a:rPr lang="fr-FR" b="1" dirty="0">
                <a:solidFill>
                  <a:srgbClr val="FF0000"/>
                </a:solidFill>
              </a:rPr>
              <a:t>Activité collective</a:t>
            </a:r>
          </a:p>
          <a:p>
            <a:pPr marL="0" indent="0">
              <a:buNone/>
            </a:pPr>
            <a:r>
              <a:rPr lang="fr-FR" dirty="0"/>
              <a:t>Objectif: </a:t>
            </a:r>
            <a:r>
              <a:rPr lang="fr-FR" b="1" dirty="0"/>
              <a:t>tester la relation </a:t>
            </a:r>
          </a:p>
          <a:p>
            <a:pPr marL="0" indent="0">
              <a:buNone/>
            </a:pPr>
            <a:r>
              <a:rPr lang="fr-FR" dirty="0"/>
              <a:t>Chaque groupe réalise les mesures  et les modélise</a:t>
            </a:r>
          </a:p>
          <a:p>
            <a:pPr marL="0" indent="0">
              <a:buNone/>
            </a:pPr>
            <a:r>
              <a:rPr lang="fr-FR" dirty="0"/>
              <a:t>- calcul d’incertitude de </a:t>
            </a:r>
            <a:r>
              <a:rPr lang="fr-FR" b="1" u="sng" dirty="0">
                <a:solidFill>
                  <a:srgbClr val="FF0000"/>
                </a:solidFill>
              </a:rPr>
              <a:t>type A</a:t>
            </a:r>
            <a:r>
              <a:rPr lang="fr-FR" dirty="0"/>
              <a:t> à partir de l’ensemble des valeurs de coefficients directeurs et des ordonnées à l’origine du groupe ,</a:t>
            </a:r>
          </a:p>
        </p:txBody>
      </p:sp>
    </p:spTree>
    <p:extLst>
      <p:ext uri="{BB962C8B-B14F-4D97-AF65-F5344CB8AC3E}">
        <p14:creationId xmlns:p14="http://schemas.microsoft.com/office/powerpoint/2010/main" val="3883936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305994-55D7-4450-8B9D-BAB6ACCE1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06" y="1077163"/>
            <a:ext cx="3665376" cy="4926563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La validation par le coefficient r² à bannir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D5448826-2BF5-401F-BE6F-0CC3A6A3E0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82482" y="854274"/>
            <a:ext cx="8509518" cy="6003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144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664F33-8B00-416E-A03C-8B494320A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365125"/>
            <a:ext cx="3247053" cy="582523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/>
              <a:t>Même dispersion mais réduction de l’intervalle, </a:t>
            </a:r>
            <a:br>
              <a:rPr lang="fr-FR" dirty="0"/>
            </a:br>
            <a:r>
              <a:rPr lang="fr-FR" dirty="0"/>
              <a:t>r² n’est pas le même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73391230-021D-49F3-8743-4346CB40C2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2225" y="667641"/>
            <a:ext cx="8859775" cy="5825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541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78FE66-DF95-4E71-8C3E-DBDCB54B3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Python, Excel et REGRESSI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77236F-886C-4044-8D76-3BA0B925D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3 logiciels utilisent la méthode des moindre carrés pour estimer les incertitudes</a:t>
            </a:r>
          </a:p>
          <a:p>
            <a:endParaRPr lang="fr-FR" dirty="0"/>
          </a:p>
          <a:p>
            <a:pPr>
              <a:buFontTx/>
              <a:buChar char="-"/>
            </a:pPr>
            <a:r>
              <a:rPr lang="fr-FR" dirty="0"/>
              <a:t>l’incertitude  type u(a) et u(b) pour </a:t>
            </a:r>
            <a:r>
              <a:rPr lang="fr-FR" dirty="0" err="1"/>
              <a:t>excel</a:t>
            </a:r>
            <a:endParaRPr lang="fr-FR" dirty="0"/>
          </a:p>
          <a:p>
            <a:pPr>
              <a:buFontTx/>
              <a:buChar char="-"/>
            </a:pPr>
            <a:r>
              <a:rPr lang="fr-FR" dirty="0"/>
              <a:t>Python donne 5 paramètres : le 3</a:t>
            </a:r>
            <a:r>
              <a:rPr lang="fr-FR" baseline="30000" dirty="0"/>
              <a:t>ème</a:t>
            </a:r>
            <a:r>
              <a:rPr lang="fr-FR" dirty="0"/>
              <a:t> paramètre appelé r-value est le  coefficient de corrélation (racine de r²), </a:t>
            </a:r>
          </a:p>
          <a:p>
            <a:pPr marL="0" indent="0">
              <a:buNone/>
            </a:pPr>
            <a:r>
              <a:rPr lang="fr-FR" dirty="0"/>
              <a:t>- le r² est donné par défaut dans Regressi (version sans incertitude)</a:t>
            </a:r>
          </a:p>
        </p:txBody>
      </p:sp>
    </p:spTree>
    <p:extLst>
      <p:ext uri="{BB962C8B-B14F-4D97-AF65-F5344CB8AC3E}">
        <p14:creationId xmlns:p14="http://schemas.microsoft.com/office/powerpoint/2010/main" val="3990017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60392E-E43C-40F9-90D8-050C6FFC1C0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/>
              <a:t>A propos de REGRESSI offre une solution pour estimer les valeurs de l’incertitude de type B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44660400-B86F-455B-80F7-5A505025E1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89268"/>
            <a:ext cx="5213951" cy="3870356"/>
          </a:xfrm>
          <a:prstGeom prst="rect">
            <a:avLst/>
          </a:prstGeom>
          <a:ln>
            <a:solidFill>
              <a:srgbClr val="00B0F0"/>
            </a:solidFill>
          </a:ln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5903F1D6-CD49-41AF-A135-091E77FD9A51}"/>
              </a:ext>
            </a:extLst>
          </p:cNvPr>
          <p:cNvSpPr txBox="1"/>
          <p:nvPr/>
        </p:nvSpPr>
        <p:spPr>
          <a:xfrm>
            <a:off x="7128588" y="1989268"/>
            <a:ext cx="4478694" cy="286232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dirty="0"/>
              <a:t>L’élève clique sur incertitude </a:t>
            </a:r>
          </a:p>
          <a:p>
            <a:r>
              <a:rPr lang="fr-FR" sz="3600" dirty="0"/>
              <a:t>l’estime et complète </a:t>
            </a:r>
          </a:p>
          <a:p>
            <a:r>
              <a:rPr lang="fr-FR" sz="3600" dirty="0"/>
              <a:t>les colonnes u(OA) et u(OA’)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443D478-BF88-4F4B-9286-0CECC8319B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0551" y="2547645"/>
            <a:ext cx="1208314" cy="66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9003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698</Words>
  <Application>Microsoft Office PowerPoint</Application>
  <PresentationFormat>Grand écran</PresentationFormat>
  <Paragraphs>63</Paragraphs>
  <Slides>12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Thème Office</vt:lpstr>
      <vt:lpstr>Activité 1ère Spécialité</vt:lpstr>
      <vt:lpstr>Un document intéressant à lire</vt:lpstr>
      <vt:lpstr>Eléments de la démarche de modélisation</vt:lpstr>
      <vt:lpstr>Analyse de la démarche pour cette activité</vt:lpstr>
      <vt:lpstr>La validation d’un modèle </vt:lpstr>
      <vt:lpstr>La validation par le coefficient r² à bannir</vt:lpstr>
      <vt:lpstr>Même dispersion mais réduction de l’intervalle,  r² n’est pas le même</vt:lpstr>
      <vt:lpstr>Python, Excel et REGRESSI </vt:lpstr>
      <vt:lpstr>A propos de REGRESSI offre une solution pour estimer les valeurs de l’incertitude de type B</vt:lpstr>
      <vt:lpstr>Présentation PowerPoint</vt:lpstr>
      <vt:lpstr>Présentation PowerPoint</vt:lpstr>
      <vt:lpstr>Validation collective: méthode à privilégier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Activité 1ère Spécialité</dc:title>
  <dc:creator>Sylvie</dc:creator>
  <cp:lastModifiedBy>Sylvie</cp:lastModifiedBy>
  <cp:revision>51</cp:revision>
  <dcterms:created xsi:type="dcterms:W3CDTF">2019-11-01T10:52:40Z</dcterms:created>
  <dcterms:modified xsi:type="dcterms:W3CDTF">2019-11-11T13:38:03Z</dcterms:modified>
</cp:coreProperties>
</file>